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"/>
      <p:regular r:id="rId29"/>
      <p:bold r:id="rId30"/>
      <p:italic r:id="rId31"/>
      <p:boldItalic r:id="rId32"/>
    </p:embeddedFont>
    <p:embeddedFont>
      <p:font typeface="Helvetica Neue"/>
      <p:regular r:id="rId33"/>
      <p:bold r:id="rId34"/>
      <p:italic r:id="rId35"/>
      <p:boldItalic r:id="rId36"/>
    </p:embeddedFont>
    <p:embeddedFont>
      <p:font typeface="Montserrat ExtraBold"/>
      <p:bold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952">
          <p15:clr>
            <a:srgbClr val="747775"/>
          </p15:clr>
        </p15:guide>
        <p15:guide id="2" pos="382">
          <p15:clr>
            <a:srgbClr val="747775"/>
          </p15:clr>
        </p15:guide>
        <p15:guide id="3" orient="horz" pos="2679">
          <p15:clr>
            <a:srgbClr val="747775"/>
          </p15:clr>
        </p15:guide>
        <p15:guide id="4" orient="horz" pos="93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952"/>
        <p:guide pos="382"/>
        <p:guide pos="2679" orient="horz"/>
        <p:guide pos="93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35" Type="http://schemas.openxmlformats.org/officeDocument/2006/relationships/font" Target="fonts/HelveticaNeue-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ExtraBold-bold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MontserratExtraBol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692208856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g32692208856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0acaaf0f4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g320acaaf0f4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c0f39bbe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31c0f39bbe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034ee9a6f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g3034ee9a6fc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8b7e64dbf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328b7e64dbf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455c0a23e_0_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g32455c0a23e_0_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455c0a23e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g32455c0a23e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2e17a08b24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g32e17a08b24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455c0a23e_0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g32455c0a23e_0_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20acaaf0f4_0_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20acaaf0f4_0_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34fe7072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g3034fe7072e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28b7e64dbf_0_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g328b7e64dbf_0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20acaaf0f4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g320acaaf0f4_0_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aa6cfe241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g32aa6cfe241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16c4df764f_1_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g316c4df764f_1_1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0acaaf0f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0acaaf0f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1b7442b752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g31b7442b752_0_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-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1b7442b752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" name="Google Shape;101;g31b7442b752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b7442b752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g31b7442b752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1f18573dd0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" name="Google Shape;118;g31f18573dd0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0acaaf0f4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" name="Google Shape;124;g320acaaf0f4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b7442b752_0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1b7442b752_0_1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t/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lue Background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idx="1" type="body"/>
          </p:nvPr>
        </p:nvSpPr>
        <p:spPr>
          <a:xfrm>
            <a:off x="2444303" y="3475830"/>
            <a:ext cx="4166400" cy="2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1179867" y="1798325"/>
            <a:ext cx="6784200" cy="10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  <a:defRPr b="1" i="0" sz="4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lank Center" showMasterSp="0">
  <p:cSld name="Headline Top, Blank Cen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24" name="Google Shape;24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3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" name="Google Shape;26;p3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8" name="Google Shape;28;p3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ullets" showMasterSp="0">
  <p:cSld name="Headline Top, 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31" name="Google Shape;3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3" name="Google Shape;33;p4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" name="Google Shape;35;p4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586397" y="1198848"/>
            <a:ext cx="949800" cy="13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Montserrat"/>
              <a:buChar char="•"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oter w/Logo" showMasterSp="0">
  <p:cSld name="Footer w/Logo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39" name="Google Shape;3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9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5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ckwell"/>
              <a:buNone/>
              <a:defRPr b="1" i="0" sz="3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Helvetica Neue"/>
              <a:buNone/>
              <a:defRPr b="0" i="0" sz="15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Helvetica Neue"/>
              <a:buNone/>
              <a:defRPr b="0" i="0" sz="14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600"/>
              <a:buFont typeface="Helvetica Neue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Helvetica Neue"/>
              <a:buNone/>
              <a:defRPr b="0" i="0" sz="11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b="0" i="0" sz="4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0" y="0"/>
            <a:ext cx="1125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-37465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7465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b="1" i="0" sz="1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" name="Google Shape;50;p8"/>
          <p:cNvCxnSpPr/>
          <p:nvPr/>
        </p:nvCxnSpPr>
        <p:spPr>
          <a:xfrm>
            <a:off x="457200" y="1063229"/>
            <a:ext cx="8229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Top, Blank Center 2" showMasterSp="0">
  <p:cSld name="TITLE_AND_BODY_2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ISD Blue.png" id="52" name="Google Shape;5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23654" y="4578500"/>
            <a:ext cx="668613" cy="46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9"/>
          <p:cNvCxnSpPr/>
          <p:nvPr/>
        </p:nvCxnSpPr>
        <p:spPr>
          <a:xfrm>
            <a:off x="200025" y="4945927"/>
            <a:ext cx="7930800" cy="0"/>
          </a:xfrm>
          <a:prstGeom prst="straightConnector1">
            <a:avLst/>
          </a:prstGeom>
          <a:noFill/>
          <a:ln cap="flat" cmpd="sng" w="63500">
            <a:solidFill>
              <a:srgbClr val="253667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4" name="Google Shape;54;p9"/>
          <p:cNvSpPr/>
          <p:nvPr/>
        </p:nvSpPr>
        <p:spPr>
          <a:xfrm>
            <a:off x="-5921" y="-685"/>
            <a:ext cx="1071900" cy="1191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Google Shape;55;p9"/>
          <p:cNvSpPr/>
          <p:nvPr/>
        </p:nvSpPr>
        <p:spPr>
          <a:xfrm>
            <a:off x="1059564" y="-685"/>
            <a:ext cx="1071900" cy="1191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6" name="Google Shape;56;p9"/>
          <p:cNvCxnSpPr/>
          <p:nvPr/>
        </p:nvCxnSpPr>
        <p:spPr>
          <a:xfrm>
            <a:off x="606585" y="719263"/>
            <a:ext cx="7930800" cy="0"/>
          </a:xfrm>
          <a:prstGeom prst="straightConnector1">
            <a:avLst/>
          </a:prstGeom>
          <a:noFill/>
          <a:ln cap="flat" cmpd="sng" w="254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606476" y="312173"/>
            <a:ext cx="79311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  <a:defRPr b="1" i="1" sz="23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74650" lvl="1" marL="914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74650" lvl="2" marL="1371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74650" lvl="3" marL="1828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74650" lvl="4" marL="22860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74650" lvl="5" marL="27432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74650" lvl="6" marL="32004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74650" lvl="7" marL="36576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74650" lvl="8" marL="4114800" marR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556784" y="4749851"/>
            <a:ext cx="548700" cy="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900"/>
              <a:buFont typeface="Montserrat SemiBold"/>
              <a:buNone/>
              <a:defRPr b="1" i="0" sz="1200" u="none" cap="none" strike="noStrike">
                <a:solidFill>
                  <a:srgbClr val="25366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19050" y="-9966"/>
            <a:ext cx="9182100" cy="5163300"/>
          </a:xfrm>
          <a:prstGeom prst="rect">
            <a:avLst/>
          </a:prstGeom>
          <a:solidFill>
            <a:srgbClr val="25366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Blue Skyline 21.png" id="7" name="Google Shape;7;p1"/>
          <p:cNvPicPr preferRelativeResize="0"/>
          <p:nvPr/>
        </p:nvPicPr>
        <p:blipFill rotWithShape="1">
          <a:blip r:embed="rId1">
            <a:alphaModFix/>
          </a:blip>
          <a:srcRect b="15625" l="0" r="0" t="0"/>
          <a:stretch/>
        </p:blipFill>
        <p:spPr>
          <a:xfrm>
            <a:off x="2440037" y="4391400"/>
            <a:ext cx="4264000" cy="6913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1661" y="5072624"/>
            <a:ext cx="9140700" cy="6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7358221" y="4775765"/>
            <a:ext cx="11847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www.saisd.net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519353" y="4775765"/>
            <a:ext cx="1304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i="0" lang="en-US" sz="1100" u="none" cap="none" strike="noStrik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San Antonio ISD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61913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2" name="Google Shape;12;p1"/>
          <p:cNvCxnSpPr/>
          <p:nvPr/>
        </p:nvCxnSpPr>
        <p:spPr>
          <a:xfrm>
            <a:off x="1869155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3" name="Google Shape;13;p1"/>
          <p:cNvCxnSpPr/>
          <p:nvPr/>
        </p:nvCxnSpPr>
        <p:spPr>
          <a:xfrm>
            <a:off x="6835244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4" name="Google Shape;14;p1"/>
          <p:cNvCxnSpPr/>
          <p:nvPr/>
        </p:nvCxnSpPr>
        <p:spPr>
          <a:xfrm>
            <a:off x="8653934" y="4881563"/>
            <a:ext cx="4122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1"/>
          <p:cNvSpPr/>
          <p:nvPr/>
        </p:nvSpPr>
        <p:spPr>
          <a:xfrm>
            <a:off x="1098526" y="1438766"/>
            <a:ext cx="6946800" cy="1758600"/>
          </a:xfrm>
          <a:prstGeom prst="rect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66688" y="-9139"/>
            <a:ext cx="1094100" cy="826800"/>
          </a:xfrm>
          <a:prstGeom prst="rect">
            <a:avLst/>
          </a:prstGeom>
          <a:solidFill>
            <a:srgbClr val="FBCE2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" name="Google Shape;17;p1"/>
          <p:cNvCxnSpPr/>
          <p:nvPr/>
        </p:nvCxnSpPr>
        <p:spPr>
          <a:xfrm rot="10800000">
            <a:off x="713666" y="817665"/>
            <a:ext cx="0" cy="150120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18" name="Google Shape;18;p1"/>
          <p:cNvCxnSpPr/>
          <p:nvPr/>
        </p:nvCxnSpPr>
        <p:spPr>
          <a:xfrm rot="10800000">
            <a:off x="704251" y="2317998"/>
            <a:ext cx="403800" cy="0"/>
          </a:xfrm>
          <a:prstGeom prst="straightConnector1">
            <a:avLst/>
          </a:prstGeom>
          <a:noFill/>
          <a:ln cap="flat" cmpd="sng" w="63500">
            <a:solidFill>
              <a:srgbClr val="FBCE2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SAISD Blue.png" id="19" name="Google Shape;19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5413" y="135749"/>
            <a:ext cx="796506" cy="55367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Relationship Id="rId7" Type="http://schemas.openxmlformats.org/officeDocument/2006/relationships/image" Target="../media/image30.png"/><Relationship Id="rId8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1061000" y="3618350"/>
            <a:ext cx="2908800" cy="6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Brackenridge High School</a:t>
            </a:r>
            <a:endParaRPr b="1" sz="1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Fox Tech High School</a:t>
            </a:r>
            <a:endParaRPr b="1" sz="13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Bonham Primary @ Green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1179867" y="1674950"/>
            <a:ext cx="67842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lang="en-US" sz="3200"/>
              <a:t>Bond 2020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 ExtraBold"/>
              <a:buNone/>
            </a:pPr>
            <a:r>
              <a:rPr b="0" lang="en-US">
                <a:latin typeface="Montserrat"/>
                <a:ea typeface="Montserrat"/>
                <a:cs typeface="Montserrat"/>
                <a:sym typeface="Montserrat"/>
              </a:rPr>
              <a:t>Community Update</a:t>
            </a:r>
            <a:endParaRPr b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" name="Google Shape;65;p10"/>
          <p:cNvCxnSpPr/>
          <p:nvPr/>
        </p:nvCxnSpPr>
        <p:spPr>
          <a:xfrm rot="10800000">
            <a:off x="8531300" y="1090725"/>
            <a:ext cx="0" cy="1263900"/>
          </a:xfrm>
          <a:prstGeom prst="straightConnector1">
            <a:avLst/>
          </a:prstGeom>
          <a:noFill/>
          <a:ln cap="flat" cmpd="sng" w="76200">
            <a:solidFill>
              <a:srgbClr val="FBCE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" name="Google Shape;66;p10"/>
          <p:cNvSpPr txBox="1"/>
          <p:nvPr/>
        </p:nvSpPr>
        <p:spPr>
          <a:xfrm>
            <a:off x="7793175" y="-52275"/>
            <a:ext cx="1171200" cy="115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5500" y="23925"/>
            <a:ext cx="1066799" cy="1066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0"/>
          <p:cNvCxnSpPr/>
          <p:nvPr/>
        </p:nvCxnSpPr>
        <p:spPr>
          <a:xfrm rot="10800000">
            <a:off x="1950575" y="2304650"/>
            <a:ext cx="16800" cy="28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0"/>
          <p:cNvCxnSpPr/>
          <p:nvPr/>
        </p:nvCxnSpPr>
        <p:spPr>
          <a:xfrm>
            <a:off x="8040267" y="2330300"/>
            <a:ext cx="462300" cy="0"/>
          </a:xfrm>
          <a:prstGeom prst="straightConnector1">
            <a:avLst/>
          </a:prstGeom>
          <a:noFill/>
          <a:ln cap="flat" cmpd="sng" w="76200">
            <a:solidFill>
              <a:srgbClr val="FBCE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0"/>
          <p:cNvCxnSpPr/>
          <p:nvPr/>
        </p:nvCxnSpPr>
        <p:spPr>
          <a:xfrm>
            <a:off x="8421267" y="2330300"/>
            <a:ext cx="143700" cy="0"/>
          </a:xfrm>
          <a:prstGeom prst="straightConnector1">
            <a:avLst/>
          </a:prstGeom>
          <a:noFill/>
          <a:ln cap="flat" cmpd="sng" w="76200">
            <a:solidFill>
              <a:srgbClr val="FBCE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0"/>
          <p:cNvCxnSpPr/>
          <p:nvPr/>
        </p:nvCxnSpPr>
        <p:spPr>
          <a:xfrm flipH="1" rot="10800000">
            <a:off x="682667" y="2328500"/>
            <a:ext cx="401100" cy="1800"/>
          </a:xfrm>
          <a:prstGeom prst="straightConnector1">
            <a:avLst/>
          </a:prstGeom>
          <a:noFill/>
          <a:ln cap="flat" cmpd="sng" w="76200">
            <a:solidFill>
              <a:srgbClr val="FBCE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0"/>
          <p:cNvCxnSpPr/>
          <p:nvPr/>
        </p:nvCxnSpPr>
        <p:spPr>
          <a:xfrm flipH="1" rot="10800000">
            <a:off x="8025817" y="2330300"/>
            <a:ext cx="401100" cy="1800"/>
          </a:xfrm>
          <a:prstGeom prst="straightConnector1">
            <a:avLst/>
          </a:prstGeom>
          <a:noFill/>
          <a:ln cap="flat" cmpd="sng" w="76200">
            <a:solidFill>
              <a:srgbClr val="FBCE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" name="Google Shape;73;p10"/>
          <p:cNvSpPr txBox="1"/>
          <p:nvPr>
            <p:ph idx="1" type="body"/>
          </p:nvPr>
        </p:nvSpPr>
        <p:spPr>
          <a:xfrm>
            <a:off x="6732425" y="3994750"/>
            <a:ext cx="1389000" cy="2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ExtraBold"/>
              <a:buNone/>
            </a:pP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Feb. 5</a:t>
            </a:r>
            <a:r>
              <a:rPr b="1" lang="en-US" sz="13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, 2025</a:t>
            </a:r>
            <a:endParaRPr b="1" sz="1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/>
              <a:t>Significant HVAC Needs</a:t>
            </a: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825" y="786000"/>
            <a:ext cx="5362902" cy="407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Where We Are Today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669" y="863575"/>
            <a:ext cx="5469431" cy="390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Breakdown of Project Costs</a:t>
            </a:r>
            <a:endParaRPr/>
          </a:p>
        </p:txBody>
      </p:sp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1925" y="787375"/>
            <a:ext cx="4192175" cy="391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5372100" y="939775"/>
            <a:ext cx="3457500" cy="914400"/>
          </a:xfrm>
          <a:prstGeom prst="rect">
            <a:avLst/>
          </a:prstGeom>
          <a:solidFill>
            <a:srgbClr val="FBCE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Brackenridge HS: Current Project Scope &amp; Budget</a:t>
            </a:r>
            <a:endParaRPr/>
          </a:p>
        </p:txBody>
      </p:sp>
      <p:sp>
        <p:nvSpPr>
          <p:cNvPr id="162" name="Google Shape;162;p22"/>
          <p:cNvSpPr txBox="1"/>
          <p:nvPr/>
        </p:nvSpPr>
        <p:spPr>
          <a:xfrm>
            <a:off x="606475" y="1397325"/>
            <a:ext cx="4079700" cy="19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b="1" sz="15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dance studio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competition gym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existing competition gym to a secondary gym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Major interior renovations to athletic facilities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Add new canopy connecting the gyms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Complete HVAC upgrades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Improve baseball and softball fields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636600" y="929325"/>
            <a:ext cx="47355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Budget*: $41.4 million</a:t>
            </a:r>
            <a:endParaRPr b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757050" y="3608000"/>
            <a:ext cx="4276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b="1" i="1" sz="13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5372100" y="1048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Phase 2 </a:t>
            </a:r>
            <a:endParaRPr b="1" sz="21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endParaRPr b="1" sz="21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5372100" y="1971775"/>
            <a:ext cx="3457500" cy="9144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5372100" y="2080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Targeted completion: 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Winter 2025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Brackenridge HS Project Status</a:t>
            </a:r>
            <a:endParaRPr/>
          </a:p>
        </p:txBody>
      </p:sp>
      <p:sp>
        <p:nvSpPr>
          <p:cNvPr id="173" name="Google Shape;173;p23"/>
          <p:cNvSpPr txBox="1"/>
          <p:nvPr/>
        </p:nvSpPr>
        <p:spPr>
          <a:xfrm>
            <a:off x="606475" y="1493225"/>
            <a:ext cx="40797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Existing gym renovation: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Renovation completion in April 2025</a:t>
            </a:r>
            <a:endParaRPr b="1" sz="15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HVAC upgrades: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Completion for buildings D, E, &amp; F in November 2025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competition gym: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Completion in December 2025</a:t>
            </a:r>
            <a:b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1500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New dance studio: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Completion in December 2025</a:t>
            </a:r>
            <a:b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500">
                <a:solidFill>
                  <a:srgbClr val="1C4587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Baseball and softball fields: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To begin in later phase of project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606475" y="933850"/>
            <a:ext cx="4020300" cy="388800"/>
          </a:xfrm>
          <a:prstGeom prst="roundRect">
            <a:avLst>
              <a:gd fmla="val 16667" name="adj"/>
            </a:avLst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Overall project: 70% </a:t>
            </a:r>
            <a:r>
              <a:rPr b="1" lang="en-US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complete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5" name="Google Shape;17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2525" y="1535350"/>
            <a:ext cx="3876803" cy="2383249"/>
          </a:xfrm>
          <a:prstGeom prst="rect">
            <a:avLst/>
          </a:prstGeom>
          <a:solidFill>
            <a:srgbClr val="1C4587"/>
          </a:solidFill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Brackenridge HS Project Status</a:t>
            </a:r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24" y="853376"/>
            <a:ext cx="4707973" cy="2648226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2" name="Google Shape;18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5803" y="2982773"/>
            <a:ext cx="3314975" cy="1864673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3" name="Google Shape;18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7900" y="955875"/>
            <a:ext cx="3314959" cy="1864676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/>
          <p:nvPr/>
        </p:nvSpPr>
        <p:spPr>
          <a:xfrm>
            <a:off x="5372100" y="939775"/>
            <a:ext cx="3457500" cy="914400"/>
          </a:xfrm>
          <a:prstGeom prst="rect">
            <a:avLst/>
          </a:prstGeom>
          <a:solidFill>
            <a:srgbClr val="FBCE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5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Fox Tech HS: Current Project Scope &amp; Budget</a:t>
            </a: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704350" y="1358000"/>
            <a:ext cx="39018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Scope: </a:t>
            </a:r>
            <a:endParaRPr b="1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Construct new performing arts building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New black box theater  </a:t>
            </a:r>
            <a:endParaRPr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Montserrat"/>
              <a:buChar char="●"/>
            </a:pPr>
            <a:r>
              <a:rPr lang="en-US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Renovate competition and secondary gyms</a:t>
            </a:r>
            <a:endParaRPr sz="16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636600" y="929325"/>
            <a:ext cx="47355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Budget*: $81.3 million</a:t>
            </a:r>
            <a:endParaRPr b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5"/>
          <p:cNvSpPr txBox="1"/>
          <p:nvPr/>
        </p:nvSpPr>
        <p:spPr>
          <a:xfrm>
            <a:off x="704350" y="3574575"/>
            <a:ext cx="40329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b="1" i="1" sz="13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5372100" y="1048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Phase 2 </a:t>
            </a:r>
            <a:endParaRPr b="1" sz="21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</a:t>
            </a:r>
            <a:endParaRPr b="1" sz="21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25"/>
          <p:cNvSpPr/>
          <p:nvPr/>
        </p:nvSpPr>
        <p:spPr>
          <a:xfrm>
            <a:off x="5372100" y="1971775"/>
            <a:ext cx="3457500" cy="914400"/>
          </a:xfrm>
          <a:prstGeom prst="rect">
            <a:avLst/>
          </a:prstGeom>
          <a:solidFill>
            <a:srgbClr val="1C458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5"/>
          <p:cNvSpPr txBox="1"/>
          <p:nvPr/>
        </p:nvSpPr>
        <p:spPr>
          <a:xfrm>
            <a:off x="5372100" y="2080175"/>
            <a:ext cx="3457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Targeted </a:t>
            </a: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completion</a:t>
            </a: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Summer 2027</a:t>
            </a:r>
            <a:endParaRPr b="1" sz="2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Fox Tech HS Project Status</a:t>
            </a:r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25" y="834075"/>
            <a:ext cx="5569198" cy="3135399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500" y="2449425"/>
            <a:ext cx="3717499" cy="20929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Bonham Primary: Current Project Scope &amp; Budget</a:t>
            </a:r>
            <a:endParaRPr/>
          </a:p>
        </p:txBody>
      </p:sp>
      <p:sp>
        <p:nvSpPr>
          <p:cNvPr id="208" name="Google Shape;208;p27"/>
          <p:cNvSpPr txBox="1"/>
          <p:nvPr/>
        </p:nvSpPr>
        <p:spPr>
          <a:xfrm>
            <a:off x="672375" y="1409700"/>
            <a:ext cx="3512400" cy="274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Project Information:</a:t>
            </a:r>
            <a:r>
              <a:rPr b="1" lang="en-US" sz="1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Project scope to be revisited due to relocation of primary campus to Green Elementary (versus Burnet facility)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Campus programming needs to be identified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Project Advisory Team (PAT) to be created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Budget allocation may be adjusted after programming needs/facility improvements determined.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Montserrat"/>
              <a:buChar char="●"/>
            </a:pPr>
            <a:r>
              <a:rPr lang="en-US" sz="120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Original allocation was based on renovation of Burnet facility</a:t>
            </a:r>
            <a:endParaRPr sz="1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7"/>
          <p:cNvSpPr txBox="1"/>
          <p:nvPr/>
        </p:nvSpPr>
        <p:spPr>
          <a:xfrm>
            <a:off x="636600" y="929325"/>
            <a:ext cx="47355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Total Budget*: $16 million</a:t>
            </a:r>
            <a:endParaRPr b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7"/>
          <p:cNvSpPr txBox="1"/>
          <p:nvPr/>
        </p:nvSpPr>
        <p:spPr>
          <a:xfrm>
            <a:off x="840975" y="4329350"/>
            <a:ext cx="41553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*Includes architectural, engineering, surveys, permits, construction costs and FF&amp;E</a:t>
            </a:r>
            <a:endParaRPr b="1" i="1" sz="12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2050" y="1485899"/>
            <a:ext cx="3775801" cy="248417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Next Round of Rightsizing</a:t>
            </a:r>
            <a:endParaRPr/>
          </a:p>
        </p:txBody>
      </p:sp>
      <p:sp>
        <p:nvSpPr>
          <p:cNvPr id="217" name="Google Shape;217;p28"/>
          <p:cNvSpPr txBox="1"/>
          <p:nvPr/>
        </p:nvSpPr>
        <p:spPr>
          <a:xfrm>
            <a:off x="537575" y="2792875"/>
            <a:ext cx="4834500" cy="16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SAISD still has more schools than it needs for current student population of about 44,000</a:t>
            </a:r>
            <a:b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Kicking off Master Plan 2045 to guide future downsizing efforts</a:t>
            </a:r>
            <a:endParaRPr sz="22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100" y="939773"/>
            <a:ext cx="2877500" cy="2762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635625" y="936300"/>
            <a:ext cx="47364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In May 2024, the Board of Trustees requested recommendations for next round of Rightsizing</a:t>
            </a:r>
            <a:endParaRPr b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Purpose of Today’s Meeting</a:t>
            </a:r>
            <a:endParaRPr/>
          </a:p>
        </p:txBody>
      </p:sp>
      <p:sp>
        <p:nvSpPr>
          <p:cNvPr id="79" name="Google Shape;79;p11"/>
          <p:cNvSpPr txBox="1"/>
          <p:nvPr/>
        </p:nvSpPr>
        <p:spPr>
          <a:xfrm>
            <a:off x="606475" y="939775"/>
            <a:ext cx="47655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2020 Program Update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Major renovation updates for: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Brackenridge High School</a:t>
            </a:r>
            <a:endParaRPr b="1"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Fox Tech High School</a:t>
            </a:r>
            <a:endParaRPr b="1"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Bonham Primary @ Green</a:t>
            </a:r>
            <a:endParaRPr b="1"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Facility Condition Assessment and master planning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1976" y="994828"/>
            <a:ext cx="2318000" cy="232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About the Master Plan</a:t>
            </a:r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200" y="968075"/>
            <a:ext cx="6796109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606475" y="939775"/>
            <a:ext cx="2844300" cy="19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Master Plan 2045 will provide significant data for each SAISD facility</a:t>
            </a:r>
            <a:endParaRPr b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Next Steps</a:t>
            </a:r>
            <a:endParaRPr/>
          </a:p>
        </p:txBody>
      </p:sp>
      <p:sp>
        <p:nvSpPr>
          <p:cNvPr id="232" name="Google Shape;232;p30"/>
          <p:cNvSpPr txBox="1"/>
          <p:nvPr/>
        </p:nvSpPr>
        <p:spPr>
          <a:xfrm>
            <a:off x="606475" y="939775"/>
            <a:ext cx="4605300" cy="231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020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Kick off the facility master 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planning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process to chart </a:t>
            </a:r>
            <a:r>
              <a:rPr b="1" i="1" lang="en-US" sz="16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a new way forward 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facilities in SAISD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Capital Development &amp; Construction Services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will be following up with principal to discuss formation of Project Advisory Team (PAT).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4375" y="939775"/>
            <a:ext cx="2610375" cy="152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408441">
            <a:off x="4879146" y="3521375"/>
            <a:ext cx="1226633" cy="111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Update &amp; News</a:t>
            </a:r>
            <a:endParaRPr/>
          </a:p>
        </p:txBody>
      </p:sp>
      <p:sp>
        <p:nvSpPr>
          <p:cNvPr id="240" name="Google Shape;240;p31"/>
          <p:cNvSpPr txBox="1"/>
          <p:nvPr/>
        </p:nvSpPr>
        <p:spPr>
          <a:xfrm>
            <a:off x="606475" y="939775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Bond.saisd.net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individual project updates, upcoming events, and more</a:t>
            </a:r>
            <a:endParaRPr i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606475" y="2933100"/>
            <a:ext cx="3620100" cy="109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Social media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 </a:t>
            </a:r>
            <a:r>
              <a:rPr b="1" i="1" lang="en-US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SanAntonioISD</a:t>
            </a: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Facebook, Instagram, and LinkedIn for bond progress and event info</a:t>
            </a:r>
            <a:endParaRPr i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925" y="4151150"/>
            <a:ext cx="568065" cy="6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275" y="4101275"/>
            <a:ext cx="538132" cy="6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0525" y="4132750"/>
            <a:ext cx="538125" cy="61258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606475" y="1936438"/>
            <a:ext cx="36201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Campus website</a:t>
            </a:r>
            <a:b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Quick link to your school’s bond page via your campus homepage</a:t>
            </a:r>
            <a:endParaRPr i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Google Shape;24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2750" y="939775"/>
            <a:ext cx="2909101" cy="26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00825" y="2343725"/>
            <a:ext cx="1574100" cy="190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Questions</a:t>
            </a:r>
            <a:endParaRPr/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375" y="1154325"/>
            <a:ext cx="3486226" cy="32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5409500" y="1751525"/>
            <a:ext cx="3306600" cy="9627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rotWithShape="0" algn="bl" dist="381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2"/>
          <p:cNvSpPr/>
          <p:nvPr/>
        </p:nvSpPr>
        <p:spPr>
          <a:xfrm>
            <a:off x="650650" y="1751525"/>
            <a:ext cx="4499700" cy="30888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outerShdw blurRad="57150" rotWithShape="0" algn="bl" dist="3810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Bond 2020 Approval</a:t>
            </a:r>
            <a:endParaRPr/>
          </a:p>
        </p:txBody>
      </p:sp>
      <p:sp>
        <p:nvSpPr>
          <p:cNvPr id="88" name="Google Shape;88;p12"/>
          <p:cNvSpPr txBox="1"/>
          <p:nvPr/>
        </p:nvSpPr>
        <p:spPr>
          <a:xfrm>
            <a:off x="606475" y="861525"/>
            <a:ext cx="81096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 November 2020, voters approved </a:t>
            </a:r>
            <a:endParaRPr b="1" i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two propositions totaling $1.3 billion:</a:t>
            </a:r>
            <a:endParaRPr b="1" i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2"/>
          <p:cNvSpPr txBox="1"/>
          <p:nvPr/>
        </p:nvSpPr>
        <p:spPr>
          <a:xfrm>
            <a:off x="737450" y="1751525"/>
            <a:ext cx="4435800" cy="3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PROP A</a:t>
            </a:r>
            <a:endParaRPr b="1"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$1.21 billion for: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Campus renovations/upgrades, including HVAC upgrades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Security upgrades at all schools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Replacement of air-conditioning chillers more than 15 years old at schools not receiving major renovations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"/>
              <a:buChar char="●"/>
            </a:pPr>
            <a:r>
              <a:rPr lang="en-US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school models</a:t>
            </a:r>
            <a:endParaRPr sz="17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chemeClr val="lt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2"/>
          <p:cNvSpPr txBox="1"/>
          <p:nvPr/>
        </p:nvSpPr>
        <p:spPr>
          <a:xfrm>
            <a:off x="5466650" y="1748025"/>
            <a:ext cx="31941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rPr>
              <a:t>PROP B</a:t>
            </a:r>
            <a:endParaRPr b="1" sz="1700">
              <a:solidFill>
                <a:srgbClr val="07376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$90 million for technology upgrades for all schools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3"/>
          <p:cNvPicPr preferRelativeResize="0"/>
          <p:nvPr/>
        </p:nvPicPr>
        <p:blipFill rotWithShape="1">
          <a:blip r:embed="rId3">
            <a:alphaModFix/>
          </a:blip>
          <a:srcRect b="21013" l="0" r="0" t="18058"/>
          <a:stretch/>
        </p:blipFill>
        <p:spPr>
          <a:xfrm>
            <a:off x="606057" y="937025"/>
            <a:ext cx="7663570" cy="35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Bond 2020 Planning</a:t>
            </a:r>
            <a:endParaRPr/>
          </a:p>
        </p:txBody>
      </p:sp>
      <p:sp>
        <p:nvSpPr>
          <p:cNvPr id="97" name="Google Shape;97;p13"/>
          <p:cNvSpPr/>
          <p:nvPr/>
        </p:nvSpPr>
        <p:spPr>
          <a:xfrm>
            <a:off x="594075" y="940447"/>
            <a:ext cx="3570300" cy="152100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42938" rotWithShape="0" algn="bl" dir="6960000" dist="95250">
              <a:srgbClr val="000000">
                <a:alpha val="64999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691571" y="1012053"/>
            <a:ext cx="38418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Renovation p</a:t>
            </a: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rojects were planned pre-pandemic</a:t>
            </a:r>
            <a:b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using standard estimates </a:t>
            </a:r>
            <a:endParaRPr b="1" i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of 4%-5% for inflation</a:t>
            </a:r>
            <a:endParaRPr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Pandemic Impacts</a:t>
            </a:r>
            <a:endParaRPr/>
          </a:p>
        </p:txBody>
      </p:sp>
      <p:sp>
        <p:nvSpPr>
          <p:cNvPr id="104" name="Google Shape;104;p14"/>
          <p:cNvSpPr txBox="1"/>
          <p:nvPr/>
        </p:nvSpPr>
        <p:spPr>
          <a:xfrm>
            <a:off x="606475" y="939775"/>
            <a:ext cx="48465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606475" y="2098800"/>
            <a:ext cx="4407000" cy="25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Unprecedented inflation 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Average of </a:t>
            </a: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25-30% 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○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Preliminary estimates for all projects came in over budget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Supply chain issues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Labor shortages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p14"/>
          <p:cNvSpPr txBox="1"/>
          <p:nvPr/>
        </p:nvSpPr>
        <p:spPr>
          <a:xfrm>
            <a:off x="606475" y="861525"/>
            <a:ext cx="5201100" cy="10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And then the global pandemic </a:t>
            </a:r>
            <a:endParaRPr b="1" i="1" sz="22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hit, bringing with it significant construction pressures:</a:t>
            </a:r>
            <a:endParaRPr sz="2100">
              <a:solidFill>
                <a:srgbClr val="333333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400" y="863575"/>
            <a:ext cx="2698950" cy="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District Response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635625" y="860100"/>
            <a:ext cx="5155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 tremendous amount of work went into salvaging Bond 2020:</a:t>
            </a:r>
            <a:endParaRPr b="1"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530275" y="1655100"/>
            <a:ext cx="50817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Bond expenses examined at a program and a project level to identify savings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A number of p</a:t>
            </a: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rogram-wide cost-saving measures implemented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○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Example:</a:t>
            </a:r>
            <a:r>
              <a:rPr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project start dates staggered through phasing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Every major renovation project </a:t>
            </a:r>
            <a:b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reviewed to get as close to budget as possible</a:t>
            </a:r>
            <a:endParaRPr b="1" sz="20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375" y="956775"/>
            <a:ext cx="3227225" cy="294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How Can Bond Funds Be Used?</a:t>
            </a:r>
            <a:endParaRPr/>
          </a:p>
        </p:txBody>
      </p:sp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961325"/>
            <a:ext cx="7425275" cy="363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Rightsizing Impact </a:t>
            </a:r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635625" y="936300"/>
            <a:ext cx="47364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1C458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 2023, the Board of Trustees voted on a plan to consolidate SAISD schools</a:t>
            </a:r>
            <a:endParaRPr b="1" sz="2000">
              <a:solidFill>
                <a:srgbClr val="1C458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7"/>
          <p:cNvSpPr txBox="1"/>
          <p:nvPr/>
        </p:nvSpPr>
        <p:spPr>
          <a:xfrm>
            <a:off x="621225" y="2217525"/>
            <a:ext cx="4765200" cy="21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Ripple effect on the bond program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7 of the campuses to be consolidated were slated for renovations (leaving 29 major renovations projects)</a:t>
            </a:r>
            <a:endParaRPr sz="175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Receiving campuses had immediate needs to accommodate larger student populations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425" y="979900"/>
            <a:ext cx="3066675" cy="18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 txBox="1"/>
          <p:nvPr>
            <p:ph idx="1" type="body"/>
          </p:nvPr>
        </p:nvSpPr>
        <p:spPr>
          <a:xfrm>
            <a:off x="606476" y="312173"/>
            <a:ext cx="7931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275" spcFirstLastPara="1" rIns="34275" wrap="square" tIns="1715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667"/>
              </a:buClr>
              <a:buSzPts val="2300"/>
              <a:buFont typeface="Montserrat"/>
              <a:buNone/>
            </a:pPr>
            <a:r>
              <a:rPr lang="en-US"/>
              <a:t>Funds From Canceled Bond Projects</a:t>
            </a:r>
            <a:endParaRPr/>
          </a:p>
        </p:txBody>
      </p:sp>
      <p:sp>
        <p:nvSpPr>
          <p:cNvPr id="135" name="Google Shape;135;p18"/>
          <p:cNvSpPr txBox="1"/>
          <p:nvPr/>
        </p:nvSpPr>
        <p:spPr>
          <a:xfrm>
            <a:off x="606475" y="863575"/>
            <a:ext cx="79311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Funds returned to the overall bond program for areas of critical need across the district, including at campuses receiving </a:t>
            </a:r>
            <a:r>
              <a:rPr b="1" i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students</a:t>
            </a:r>
            <a:r>
              <a:rPr b="1" i="1" lang="en-US" sz="21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through Rightsizing</a:t>
            </a:r>
            <a:endParaRPr sz="210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606475" y="2034475"/>
            <a:ext cx="4765500" cy="25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-3397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Montserrat"/>
              <a:buChar char="●"/>
            </a:pPr>
            <a:r>
              <a:rPr lang="en-US" sz="175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Bond 2020 Citizens Advisory Committee supported the use of returned bond funds for the following priority areas: </a:t>
            </a:r>
            <a:endParaRPr sz="175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3716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HVAC</a:t>
            </a:r>
            <a:endParaRPr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3716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Security upgrades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9725" lvl="0" marL="137160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750"/>
              <a:buFont typeface="Montserrat"/>
              <a:buChar char="❏"/>
            </a:pPr>
            <a:r>
              <a:rPr b="1" lang="en-US" sz="175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Restoration of scope to address critical needs</a:t>
            </a:r>
            <a:endParaRPr b="1" sz="175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100" y="2059387"/>
            <a:ext cx="2840627" cy="22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